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75" r:id="rId12"/>
    <p:sldId id="273" r:id="rId13"/>
    <p:sldId id="268" r:id="rId14"/>
    <p:sldId id="265" r:id="rId15"/>
    <p:sldId id="264" r:id="rId16"/>
    <p:sldId id="279" r:id="rId17"/>
    <p:sldId id="280" r:id="rId18"/>
    <p:sldId id="278" r:id="rId19"/>
    <p:sldId id="277" r:id="rId20"/>
    <p:sldId id="281" r:id="rId21"/>
    <p:sldId id="271" r:id="rId22"/>
    <p:sldId id="270" r:id="rId23"/>
    <p:sldId id="284" r:id="rId24"/>
    <p:sldId id="285" r:id="rId25"/>
    <p:sldId id="286" r:id="rId26"/>
    <p:sldId id="274" r:id="rId27"/>
    <p:sldId id="272" r:id="rId28"/>
  </p:sldIdLst>
  <p:sldSz cx="12192000" cy="68580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3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F6908-5D8D-46E6-A21A-3E6ED1097806}" type="doc">
      <dgm:prSet loTypeId="urn:microsoft.com/office/officeart/2005/8/layout/venn1" loCatId="relationship" qsTypeId="urn:microsoft.com/office/officeart/2005/8/quickstyle/simple2" qsCatId="simple" csTypeId="urn:microsoft.com/office/officeart/2005/8/colors/colorful1" csCatId="colorful" phldr="1"/>
      <dgm:spPr/>
    </dgm:pt>
    <dgm:pt modelId="{461B0FB3-606C-4E62-BE8E-D0F50AA0691A}">
      <dgm:prSet phldrT="[Tekst]"/>
      <dgm:spPr>
        <a:xfrm>
          <a:off x="3952398" y="54391"/>
          <a:ext cx="2610802" cy="2610802"/>
        </a:xfrm>
        <a:prstGeom prst="ellipse">
          <a:avLst/>
        </a:prstGeom>
        <a:solidFill>
          <a:srgbClr val="ED7D31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pl-P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STAROŚĆ SPOŁECZNA</a:t>
          </a:r>
        </a:p>
      </dgm:t>
    </dgm:pt>
    <dgm:pt modelId="{AFE3C49B-8364-45ED-93A9-A11A021643C6}" type="parTrans" cxnId="{80316D26-F057-4C9C-A291-B563A53CF902}">
      <dgm:prSet/>
      <dgm:spPr/>
      <dgm:t>
        <a:bodyPr/>
        <a:lstStyle/>
        <a:p>
          <a:pPr algn="ctr"/>
          <a:endParaRPr lang="pl-PL"/>
        </a:p>
      </dgm:t>
    </dgm:pt>
    <dgm:pt modelId="{1F3F5904-2364-44B3-A02A-0B13B046C788}" type="sibTrans" cxnId="{80316D26-F057-4C9C-A291-B563A53CF902}">
      <dgm:prSet/>
      <dgm:spPr/>
      <dgm:t>
        <a:bodyPr/>
        <a:lstStyle/>
        <a:p>
          <a:pPr algn="ctr"/>
          <a:endParaRPr lang="pl-PL"/>
        </a:p>
      </dgm:t>
    </dgm:pt>
    <dgm:pt modelId="{8F6C4784-C0AD-41E5-B182-D4D6F65B96B7}">
      <dgm:prSet phldrT="[Tekst]"/>
      <dgm:spPr>
        <a:xfrm>
          <a:off x="4894463" y="1686143"/>
          <a:ext cx="2610802" cy="2610802"/>
        </a:xfrm>
        <a:prstGeom prst="ellipse">
          <a:avLst/>
        </a:prstGeom>
        <a:solidFill>
          <a:srgbClr val="92D050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pl-P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STAROŚĆ PSYCHICZNA</a:t>
          </a:r>
        </a:p>
      </dgm:t>
    </dgm:pt>
    <dgm:pt modelId="{4628CEFB-A41C-4D9D-A445-7F748C63C113}" type="parTrans" cxnId="{CB16AC6A-D7B8-4445-837D-E5B45F95F22B}">
      <dgm:prSet/>
      <dgm:spPr/>
      <dgm:t>
        <a:bodyPr/>
        <a:lstStyle/>
        <a:p>
          <a:pPr algn="ctr"/>
          <a:endParaRPr lang="pl-PL"/>
        </a:p>
      </dgm:t>
    </dgm:pt>
    <dgm:pt modelId="{C14C0E98-CE7A-4182-ABD3-E22DC500010B}" type="sibTrans" cxnId="{CB16AC6A-D7B8-4445-837D-E5B45F95F22B}">
      <dgm:prSet/>
      <dgm:spPr/>
      <dgm:t>
        <a:bodyPr/>
        <a:lstStyle/>
        <a:p>
          <a:pPr algn="ctr"/>
          <a:endParaRPr lang="pl-PL"/>
        </a:p>
      </dgm:t>
    </dgm:pt>
    <dgm:pt modelId="{666DDE6E-4113-4B32-B45B-82339CCE1635}">
      <dgm:prSet phldrT="[Tekst]"/>
      <dgm:spPr>
        <a:xfrm>
          <a:off x="3010333" y="1686143"/>
          <a:ext cx="2610802" cy="2610802"/>
        </a:xfrm>
        <a:prstGeom prst="ellipse">
          <a:avLst/>
        </a:prstGeo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pl-PL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STAROŚĆ BIOLOGICZNA</a:t>
          </a:r>
        </a:p>
      </dgm:t>
    </dgm:pt>
    <dgm:pt modelId="{1A6B1123-7363-4317-86B2-33917ADD71BB}" type="parTrans" cxnId="{514B6477-9CDE-42E0-B037-FBA6B526D70C}">
      <dgm:prSet/>
      <dgm:spPr/>
      <dgm:t>
        <a:bodyPr/>
        <a:lstStyle/>
        <a:p>
          <a:pPr algn="ctr"/>
          <a:endParaRPr lang="pl-PL"/>
        </a:p>
      </dgm:t>
    </dgm:pt>
    <dgm:pt modelId="{DF29E7EB-8555-45EB-A70C-B1D193211097}" type="sibTrans" cxnId="{514B6477-9CDE-42E0-B037-FBA6B526D70C}">
      <dgm:prSet/>
      <dgm:spPr/>
      <dgm:t>
        <a:bodyPr/>
        <a:lstStyle/>
        <a:p>
          <a:pPr algn="ctr"/>
          <a:endParaRPr lang="pl-PL"/>
        </a:p>
      </dgm:t>
    </dgm:pt>
    <dgm:pt modelId="{4F7D9221-8980-47F1-BC61-C245D8F4899C}" type="pres">
      <dgm:prSet presAssocID="{EC1F6908-5D8D-46E6-A21A-3E6ED1097806}" presName="compositeShape" presStyleCnt="0">
        <dgm:presLayoutVars>
          <dgm:chMax val="7"/>
          <dgm:dir/>
          <dgm:resizeHandles val="exact"/>
        </dgm:presLayoutVars>
      </dgm:prSet>
      <dgm:spPr/>
    </dgm:pt>
    <dgm:pt modelId="{F615B4CA-9D85-4C20-A4D2-4092B715170E}" type="pres">
      <dgm:prSet presAssocID="{461B0FB3-606C-4E62-BE8E-D0F50AA0691A}" presName="circ1" presStyleLbl="vennNode1" presStyleIdx="0" presStyleCnt="3"/>
      <dgm:spPr/>
      <dgm:t>
        <a:bodyPr/>
        <a:lstStyle/>
        <a:p>
          <a:endParaRPr lang="pl-PL"/>
        </a:p>
      </dgm:t>
    </dgm:pt>
    <dgm:pt modelId="{C6679902-7AB0-46B4-B40D-305E8DAE976F}" type="pres">
      <dgm:prSet presAssocID="{461B0FB3-606C-4E62-BE8E-D0F50AA0691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93DFB0D-940D-4131-B23C-5B59E91B94C2}" type="pres">
      <dgm:prSet presAssocID="{8F6C4784-C0AD-41E5-B182-D4D6F65B96B7}" presName="circ2" presStyleLbl="vennNode1" presStyleIdx="1" presStyleCnt="3"/>
      <dgm:spPr/>
      <dgm:t>
        <a:bodyPr/>
        <a:lstStyle/>
        <a:p>
          <a:endParaRPr lang="pl-PL"/>
        </a:p>
      </dgm:t>
    </dgm:pt>
    <dgm:pt modelId="{D3604752-2442-4F8F-AD87-79CC19860512}" type="pres">
      <dgm:prSet presAssocID="{8F6C4784-C0AD-41E5-B182-D4D6F65B96B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1A0D0C2-DF5C-4C9C-9679-99DEFCF66737}" type="pres">
      <dgm:prSet presAssocID="{666DDE6E-4113-4B32-B45B-82339CCE1635}" presName="circ3" presStyleLbl="vennNode1" presStyleIdx="2" presStyleCnt="3"/>
      <dgm:spPr/>
      <dgm:t>
        <a:bodyPr/>
        <a:lstStyle/>
        <a:p>
          <a:endParaRPr lang="pl-PL"/>
        </a:p>
      </dgm:t>
    </dgm:pt>
    <dgm:pt modelId="{B5F08949-D793-4C9D-ABE1-75DDBE4F1088}" type="pres">
      <dgm:prSet presAssocID="{666DDE6E-4113-4B32-B45B-82339CCE163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0316D26-F057-4C9C-A291-B563A53CF902}" srcId="{EC1F6908-5D8D-46E6-A21A-3E6ED1097806}" destId="{461B0FB3-606C-4E62-BE8E-D0F50AA0691A}" srcOrd="0" destOrd="0" parTransId="{AFE3C49B-8364-45ED-93A9-A11A021643C6}" sibTransId="{1F3F5904-2364-44B3-A02A-0B13B046C788}"/>
    <dgm:cxn modelId="{08DCB505-95CF-478E-8A0E-5A854E65F150}" type="presOf" srcId="{8F6C4784-C0AD-41E5-B182-D4D6F65B96B7}" destId="{F93DFB0D-940D-4131-B23C-5B59E91B94C2}" srcOrd="0" destOrd="0" presId="urn:microsoft.com/office/officeart/2005/8/layout/venn1"/>
    <dgm:cxn modelId="{AE66862D-D455-4E78-A98D-72C3FDE56725}" type="presOf" srcId="{666DDE6E-4113-4B32-B45B-82339CCE1635}" destId="{B5F08949-D793-4C9D-ABE1-75DDBE4F1088}" srcOrd="1" destOrd="0" presId="urn:microsoft.com/office/officeart/2005/8/layout/venn1"/>
    <dgm:cxn modelId="{AD35414B-A49A-49CC-9436-7B2143B973FB}" type="presOf" srcId="{EC1F6908-5D8D-46E6-A21A-3E6ED1097806}" destId="{4F7D9221-8980-47F1-BC61-C245D8F4899C}" srcOrd="0" destOrd="0" presId="urn:microsoft.com/office/officeart/2005/8/layout/venn1"/>
    <dgm:cxn modelId="{514B6477-9CDE-42E0-B037-FBA6B526D70C}" srcId="{EC1F6908-5D8D-46E6-A21A-3E6ED1097806}" destId="{666DDE6E-4113-4B32-B45B-82339CCE1635}" srcOrd="2" destOrd="0" parTransId="{1A6B1123-7363-4317-86B2-33917ADD71BB}" sibTransId="{DF29E7EB-8555-45EB-A70C-B1D193211097}"/>
    <dgm:cxn modelId="{AB19B1BC-811D-4C3D-902A-AFD980F8595C}" type="presOf" srcId="{666DDE6E-4113-4B32-B45B-82339CCE1635}" destId="{41A0D0C2-DF5C-4C9C-9679-99DEFCF66737}" srcOrd="0" destOrd="0" presId="urn:microsoft.com/office/officeart/2005/8/layout/venn1"/>
    <dgm:cxn modelId="{6E277A3C-5AE5-4FCC-99B8-DEA24000BE6B}" type="presOf" srcId="{461B0FB3-606C-4E62-BE8E-D0F50AA0691A}" destId="{F615B4CA-9D85-4C20-A4D2-4092B715170E}" srcOrd="0" destOrd="0" presId="urn:microsoft.com/office/officeart/2005/8/layout/venn1"/>
    <dgm:cxn modelId="{7851398C-2A77-4E7E-BD56-480FF472AF55}" type="presOf" srcId="{461B0FB3-606C-4E62-BE8E-D0F50AA0691A}" destId="{C6679902-7AB0-46B4-B40D-305E8DAE976F}" srcOrd="1" destOrd="0" presId="urn:microsoft.com/office/officeart/2005/8/layout/venn1"/>
    <dgm:cxn modelId="{1475FDA2-B41F-4392-8BE6-2EED9AFD3CF1}" type="presOf" srcId="{8F6C4784-C0AD-41E5-B182-D4D6F65B96B7}" destId="{D3604752-2442-4F8F-AD87-79CC19860512}" srcOrd="1" destOrd="0" presId="urn:microsoft.com/office/officeart/2005/8/layout/venn1"/>
    <dgm:cxn modelId="{CB16AC6A-D7B8-4445-837D-E5B45F95F22B}" srcId="{EC1F6908-5D8D-46E6-A21A-3E6ED1097806}" destId="{8F6C4784-C0AD-41E5-B182-D4D6F65B96B7}" srcOrd="1" destOrd="0" parTransId="{4628CEFB-A41C-4D9D-A445-7F748C63C113}" sibTransId="{C14C0E98-CE7A-4182-ABD3-E22DC500010B}"/>
    <dgm:cxn modelId="{7FB60C6D-7759-4973-A1EA-5B74077863AA}" type="presParOf" srcId="{4F7D9221-8980-47F1-BC61-C245D8F4899C}" destId="{F615B4CA-9D85-4C20-A4D2-4092B715170E}" srcOrd="0" destOrd="0" presId="urn:microsoft.com/office/officeart/2005/8/layout/venn1"/>
    <dgm:cxn modelId="{E89283C5-545D-4523-9CF6-C8B501F6D79A}" type="presParOf" srcId="{4F7D9221-8980-47F1-BC61-C245D8F4899C}" destId="{C6679902-7AB0-46B4-B40D-305E8DAE976F}" srcOrd="1" destOrd="0" presId="urn:microsoft.com/office/officeart/2005/8/layout/venn1"/>
    <dgm:cxn modelId="{0506E95D-4AB5-4361-AC02-6BFAED974B67}" type="presParOf" srcId="{4F7D9221-8980-47F1-BC61-C245D8F4899C}" destId="{F93DFB0D-940D-4131-B23C-5B59E91B94C2}" srcOrd="2" destOrd="0" presId="urn:microsoft.com/office/officeart/2005/8/layout/venn1"/>
    <dgm:cxn modelId="{CA0FD565-6B4B-4E8A-AA90-B32CF161579E}" type="presParOf" srcId="{4F7D9221-8980-47F1-BC61-C245D8F4899C}" destId="{D3604752-2442-4F8F-AD87-79CC19860512}" srcOrd="3" destOrd="0" presId="urn:microsoft.com/office/officeart/2005/8/layout/venn1"/>
    <dgm:cxn modelId="{F6E1E511-ED82-45F1-849B-F5EF6BBC4D23}" type="presParOf" srcId="{4F7D9221-8980-47F1-BC61-C245D8F4899C}" destId="{41A0D0C2-DF5C-4C9C-9679-99DEFCF66737}" srcOrd="4" destOrd="0" presId="urn:microsoft.com/office/officeart/2005/8/layout/venn1"/>
    <dgm:cxn modelId="{A5BD0AF4-F7EF-4CBA-BCF8-3F313AA4D3BD}" type="presParOf" srcId="{4F7D9221-8980-47F1-BC61-C245D8F4899C}" destId="{B5F08949-D793-4C9D-ABE1-75DDBE4F108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5B4CA-9D85-4C20-A4D2-4092B715170E}">
      <dsp:nvSpPr>
        <dsp:cNvPr id="0" name=""/>
        <dsp:cNvSpPr/>
      </dsp:nvSpPr>
      <dsp:spPr>
        <a:xfrm>
          <a:off x="3667718" y="66253"/>
          <a:ext cx="3180162" cy="3180162"/>
        </a:xfrm>
        <a:prstGeom prst="ellipse">
          <a:avLst/>
        </a:prstGeom>
        <a:solidFill>
          <a:srgbClr val="ED7D31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STAROŚĆ SPOŁECZNA</a:t>
          </a:r>
        </a:p>
      </dsp:txBody>
      <dsp:txXfrm>
        <a:off x="4433271" y="832357"/>
        <a:ext cx="1649056" cy="1011920"/>
      </dsp:txXfrm>
    </dsp:sp>
    <dsp:sp modelId="{F93DFB0D-940D-4131-B23C-5B59E91B94C2}">
      <dsp:nvSpPr>
        <dsp:cNvPr id="0" name=""/>
        <dsp:cNvSpPr/>
      </dsp:nvSpPr>
      <dsp:spPr>
        <a:xfrm>
          <a:off x="4815227" y="2053854"/>
          <a:ext cx="3180162" cy="3180162"/>
        </a:xfrm>
        <a:prstGeom prst="ellipse">
          <a:avLst/>
        </a:prstGeom>
        <a:solidFill>
          <a:srgbClr val="92D050">
            <a:alpha val="5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STAROŚĆ PSYCHICZNA</a:t>
          </a:r>
        </a:p>
      </dsp:txBody>
      <dsp:txXfrm>
        <a:off x="6067261" y="3131544"/>
        <a:ext cx="1349229" cy="1236793"/>
      </dsp:txXfrm>
    </dsp:sp>
    <dsp:sp modelId="{41A0D0C2-DF5C-4C9C-9679-99DEFCF66737}">
      <dsp:nvSpPr>
        <dsp:cNvPr id="0" name=""/>
        <dsp:cNvSpPr/>
      </dsp:nvSpPr>
      <dsp:spPr>
        <a:xfrm>
          <a:off x="2520210" y="2053854"/>
          <a:ext cx="3180162" cy="3180162"/>
        </a:xfrm>
        <a:prstGeom prst="ellipse">
          <a:avLst/>
        </a:prstGeom>
        <a:solidFill>
          <a:srgbClr val="FFC000">
            <a:alpha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STAROŚĆ BIOLOGICZNA</a:t>
          </a:r>
        </a:p>
      </dsp:txBody>
      <dsp:txXfrm>
        <a:off x="3099109" y="3131544"/>
        <a:ext cx="1349229" cy="1236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F6B924-3113-4E51-A444-B72208EE2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D787A59-6832-4A25-B0B6-605EA00B9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978AAA-79E7-4A7E-9D4F-0A9A28CF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149F81-4BF6-4B7E-A1E1-73C94064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E0531DB-85F2-4D60-99BC-A4835FC5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455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39FA23-2B67-4C84-9392-AEF74AB81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6E1C847-B37E-4061-AACF-515E9FD6F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47B1545-CB2B-4D0C-9E21-6A809BE6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7BFB65-4B57-441D-9EC3-3E81C4B3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1C987D-7E49-4F9A-9634-7783680C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99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B217AE1-0DB0-4518-90BA-A19AE82D7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DA6E456-A6B0-44B2-9855-12D41F3D63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A2842ED-B4AB-4D9F-AF64-4C9539549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3F4A2B-9D33-4A5B-BF0A-5B3FCF65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45A9A54-ADB7-457F-ADD5-025A23F8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404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D55505-9325-4F88-9F08-2F19EC602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EEA65B-304A-4690-868E-CDE61905A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699E672-D693-4BE9-A54D-E6855098A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66CF8B4-5609-484E-9A62-4F183DF8F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1806DF-4DE9-4B08-BC50-9A587743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0462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2D246D-F637-4040-BC19-47914B4D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63D1480-85D7-4E2F-93DA-E1676280D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5EFFF5-CE15-4CEE-ADCD-028ED07C7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7E3593-4298-4D9C-B74B-525DCFA0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5C869F-18D9-491A-8B19-7DD65FCC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6015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C3541-77ED-4F81-8EB9-19AC2184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05D190-B58B-48BB-893B-310A73FA0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B9F9E75-530B-4515-BE43-514E28077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B16F8C0-1869-4819-A02F-218161BE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CFE7575-EC70-43E8-AECC-D0C1071A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6CE0529-2A93-4346-8DD9-DBC4D5EE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30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31EC65-4532-47C0-B42C-FA088E3E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8F4E362-EE5A-48CD-912D-E37D49445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BA43B0-ACD5-4A4E-84EC-CBBE5ABD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967E509-9AED-4C36-909A-3649529D5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8E9D162-A005-4CA6-B52A-27C2948AC0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5F0B3C0-33A6-4C02-B823-5742627F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0F7CC2E-1140-4492-92A3-178ACDEF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FEB0A11-8C3D-43EB-95A4-1013B0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6581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0D9B8B-D2B8-4ACA-A185-CD1C2697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5822C8E-777E-4C4E-813B-805A580D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B2E038A-5DF8-46D4-A783-2BC9DB1F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5D5E272-CCF1-4602-9641-A2CF8A22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234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3D1A467-74CE-4A3E-982A-31FF086B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9AACCFD-8320-4B1D-A20D-40B9D361D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614F6C-119C-4DA1-9D28-C62204C4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75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F230B5-AC81-4BC5-91B0-9AF19762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A22CF8-E575-4FCF-B85F-F949FEBD8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7E31D19-3963-4257-AD19-626AE6C5C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43605C9-61E5-462C-B1EE-A2BB4BD20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E2F79F5-072A-4619-B067-C932946A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A54718B-AA46-462B-A414-B6F1DAE8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13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8DA74E-3157-402A-9F3B-65BCA1E67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6BB2E71-0A61-46EF-A3F1-10B369048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F8009BE-A092-4A32-A447-CD8CC0C8D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40107BF-14F9-41FD-85FF-A26FC019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FC6BCA4-1E30-4EC7-919B-23F79F08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502D9AE-D978-45AA-96CF-43D0387A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02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9098B8D-A519-4E86-83FB-501E3FD1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6C98095-C41B-457D-8A4F-DD94AA521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152401-27A2-43F5-A87B-96D467BFF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92104-09B3-4F61-81B7-0DE76E924474}" type="datetimeFigureOut">
              <a:rPr lang="pl-PL" smtClean="0"/>
              <a:t>06.03.2025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22E844-6D25-450E-B842-108FE4608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1C0BA8-A298-41B0-88AC-9806CADA4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D7CE3-1CBA-4B63-B848-108A2453F3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718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www.viasalutis.org.pl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89FEDA9-79CC-4D4A-AED6-B2859C1F6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22034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  <a:latin typeface="Arial Black" panose="020B0A04020102020204" pitchFamily="34" charset="0"/>
              </a:rPr>
              <a:t>				</a:t>
            </a:r>
            <a:r>
              <a:rPr lang="pl-PL" b="1" dirty="0">
                <a:solidFill>
                  <a:srgbClr val="00CC00"/>
                </a:solidFill>
                <a:latin typeface="Arial Black" panose="020B0A04020102020204" pitchFamily="34" charset="0"/>
              </a:rPr>
              <a:t>PORADNIA </a:t>
            </a:r>
            <a:br>
              <a:rPr lang="pl-PL" b="1" dirty="0">
                <a:solidFill>
                  <a:srgbClr val="00CC00"/>
                </a:solidFill>
                <a:latin typeface="Arial Black" panose="020B0A04020102020204" pitchFamily="34" charset="0"/>
              </a:rPr>
            </a:br>
            <a:r>
              <a:rPr lang="pl-PL" b="1" dirty="0">
                <a:solidFill>
                  <a:srgbClr val="00CC00"/>
                </a:solidFill>
                <a:latin typeface="Arial Black" panose="020B0A04020102020204" pitchFamily="34" charset="0"/>
              </a:rPr>
              <a:t>    	PSYCHOGERONTOLOGICZNA</a:t>
            </a:r>
            <a:r>
              <a:rPr lang="pl-PL" dirty="0">
                <a:solidFill>
                  <a:srgbClr val="00CC00"/>
                </a:solidFill>
              </a:rPr>
              <a:t/>
            </a:r>
            <a:br>
              <a:rPr lang="pl-PL" dirty="0">
                <a:solidFill>
                  <a:srgbClr val="00CC00"/>
                </a:solidFill>
              </a:rPr>
            </a:br>
            <a:r>
              <a:rPr lang="pl-PL" dirty="0">
                <a:solidFill>
                  <a:srgbClr val="00CC00"/>
                </a:solidFill>
              </a:rPr>
              <a:t/>
            </a:r>
            <a:br>
              <a:rPr lang="pl-PL" dirty="0">
                <a:solidFill>
                  <a:srgbClr val="00CC00"/>
                </a:solidFill>
              </a:rPr>
            </a:br>
            <a:endParaRPr lang="pl-PL" dirty="0">
              <a:solidFill>
                <a:srgbClr val="00CC00"/>
              </a:solidFill>
            </a:endParaRP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92609A9-F7FA-4ADB-8698-6DCFF9AF5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274" y="5213023"/>
            <a:ext cx="10266575" cy="1107524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9E05228-E6F5-46C8-8C6B-9DE39BCA3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103" y="2752627"/>
            <a:ext cx="4285376" cy="16680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63087E9-70A9-4298-B17C-AD8C2C7BA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22" y="4331900"/>
            <a:ext cx="6466788" cy="11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F83BA5-5B0C-40C4-9036-70C88609C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Przesłania 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01C0D3-BE57-4040-815E-F81780F2E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>
                <a:effectLst/>
              </a:rPr>
              <a:t>“Jeśli pojmiesz, że starość ma mądrość za pokarm, pracuj w ten sposób w młodości, by starości twej nie brakło pożywienia” – Leonardo da Vinci</a:t>
            </a:r>
          </a:p>
          <a:p>
            <a:r>
              <a:rPr lang="pl-PL" b="1" dirty="0"/>
              <a:t>Nikt nie umie być stary, ważne żeby umieć się dobrze zestarzeć” – Krystyna Lasek</a:t>
            </a:r>
          </a:p>
          <a:p>
            <a:r>
              <a:rPr lang="pl-PL" b="1" dirty="0"/>
              <a:t>„D</a:t>
            </a:r>
            <a:r>
              <a:rPr lang="pl-PL" b="1" dirty="0">
                <a:effectLst/>
              </a:rPr>
              <a:t>o starości trzeba się przygotować i zaadaptować. Ten proces jest nabywaniem wiedzy, umiejętności, kompetencji, nawyków, doświadczeń, które wspomagają rozwój człowieka w jego późniejszych etapach rozwojowych i zaczyna się jeszcze na etapie młodości.</a:t>
            </a:r>
          </a:p>
          <a:p>
            <a:r>
              <a:rPr lang="pl-PL" b="1" dirty="0">
                <a:effectLst/>
              </a:rPr>
              <a:t> O prawidłowej adaptacji świadczą: dobre zdrowie, zaangażowanie społeczne, otwartość, aktywność, szczerość w kontaktach z innymi, przyjazny stosunek do ludzi, zadowolenie z życia, szacunek do samego siebie, pogodzenie się ze starością i brakiem możliwości uniknięcia śmierci, poczucie bezpieczeństwa.” (</a:t>
            </a:r>
            <a:r>
              <a:rPr lang="pl-PL" b="1" dirty="0" err="1">
                <a:effectLst/>
              </a:rPr>
              <a:t>Bromley</a:t>
            </a:r>
            <a:r>
              <a:rPr lang="pl-PL" b="1" dirty="0">
                <a:effectLst/>
              </a:rPr>
              <a:t>, </a:t>
            </a:r>
            <a:r>
              <a:rPr lang="pl-PL" b="1" dirty="0" err="1">
                <a:effectLst/>
              </a:rPr>
              <a:t>Tibbits</a:t>
            </a:r>
            <a:r>
              <a:rPr lang="pl-PL" b="1" dirty="0">
                <a:effectLst/>
              </a:rPr>
              <a:t>, Fabiś) </a:t>
            </a:r>
            <a:endParaRPr lang="pl-PL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8635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F83BA5-5B0C-40C4-9036-70C88609C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solidFill>
                  <a:srgbClr val="00CC00"/>
                </a:solidFill>
              </a:rPr>
              <a:t>Psychogerontologia</a:t>
            </a:r>
            <a:r>
              <a:rPr lang="pl-PL" b="1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01C0D3-BE57-4040-815E-F81780F2E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To interdyscyplinarna dziedzina, która łączy wiedzę z zakresu psychologii, seksuologii, geriatrii, fizjoterapii, dietetyki, prawa oraz komunikacji. </a:t>
            </a:r>
          </a:p>
          <a:p>
            <a:r>
              <a:rPr lang="pl-PL" b="1" dirty="0">
                <a:solidFill>
                  <a:srgbClr val="00CC00"/>
                </a:solidFill>
              </a:rPr>
              <a:t>Dzięki temu wspiera zarówno seniorów, jak i ich bliskich oraz opiekunów</a:t>
            </a:r>
            <a:r>
              <a:rPr lang="pl-PL" dirty="0"/>
              <a:t>:</a:t>
            </a:r>
            <a:br>
              <a:rPr lang="pl-PL" dirty="0"/>
            </a:br>
            <a:r>
              <a:rPr lang="pl-PL" dirty="0"/>
              <a:t>– w lepszym zrozumieniu zmian, jakie zachodzą wraz z wiekiem w ciele, umyśle i w emocjach,</a:t>
            </a:r>
            <a:br>
              <a:rPr lang="pl-PL" dirty="0"/>
            </a:br>
            <a:r>
              <a:rPr lang="pl-PL" dirty="0"/>
              <a:t>– w wypracowaniu całościowej strategii radzenia sobie z tymi zmianami,</a:t>
            </a:r>
            <a:br>
              <a:rPr lang="pl-PL" dirty="0"/>
            </a:br>
            <a:r>
              <a:rPr lang="pl-PL" dirty="0"/>
              <a:t>– w zrozumieniu znaczenia profilaktyki i różnych rodzajów aktywności dla swojego dobrostanu,</a:t>
            </a:r>
            <a:br>
              <a:rPr lang="pl-PL" dirty="0"/>
            </a:br>
            <a:r>
              <a:rPr lang="pl-PL" dirty="0"/>
              <a:t>– w odkrywaniu swojego potencjału na każdym etapie życia,</a:t>
            </a:r>
            <a:br>
              <a:rPr lang="pl-PL" dirty="0"/>
            </a:br>
            <a:r>
              <a:rPr lang="pl-PL" dirty="0"/>
              <a:t>– w zbudowaniu planu na samodzielną i satysfakcjonującą dojrzałość,</a:t>
            </a:r>
            <a:br>
              <a:rPr lang="pl-PL" dirty="0"/>
            </a:br>
            <a:r>
              <a:rPr lang="pl-PL" dirty="0"/>
              <a:t>– w stworzeniu strategii opieki nad niesamodzielną osobą starszą.</a:t>
            </a:r>
            <a:endParaRPr lang="pl-PL" b="1" dirty="0">
              <a:effectLst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5901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7E82A93-AB97-404F-ABC5-970E864A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09687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CC00"/>
                </a:solidFill>
              </a:rPr>
              <a:t>Po co Poradnia </a:t>
            </a:r>
            <a:r>
              <a:rPr lang="pl-PL" b="1" dirty="0" err="1">
                <a:solidFill>
                  <a:srgbClr val="00CC00"/>
                </a:solidFill>
              </a:rPr>
              <a:t>Psychogerontologiczna</a:t>
            </a:r>
            <a:r>
              <a:rPr lang="pl-PL" b="1" dirty="0">
                <a:solidFill>
                  <a:srgbClr val="00CC00"/>
                </a:solidFill>
              </a:rPr>
              <a:t> ?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E604E71F-E62A-49D8-8CE0-C6D471DF1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95" y="461046"/>
            <a:ext cx="3932236" cy="5242983"/>
          </a:xfr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C981F6ED-DE59-4E9F-8DD0-74A9AFB5F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36569"/>
            <a:ext cx="5410183" cy="4332419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pl-PL" sz="2000" dirty="0"/>
              <a:t>Żeby holistycznie zaopiekować potrzeby osób w wieku senioralnym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Dokonać diagnozy swojego dobrostanu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Znaleźć swoją receptę na kryzysy wieku senioralnego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Dokonać bilansu/analizy swojego stylu życia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Stworzyć swój własny program na długowieczność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Wdrożyć swój indywidulany program na długowieczność/ zdrowe starzenie się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Mieć miejsce, gdzie problemy/potrzeby wieku senioralnego traktowane są na serio</a:t>
            </a:r>
          </a:p>
          <a:p>
            <a:pPr marL="285750" indent="-285750"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540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D6AB8C-E2AD-464D-A396-AAFC40C19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3849"/>
            <a:ext cx="10515600" cy="5573114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6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Utrzymywanie sprawności fizycznej  i dbanie o redukowanie </a:t>
            </a:r>
            <a:r>
              <a:rPr lang="pl-PL" sz="3600" b="1" kern="1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napięć</a:t>
            </a:r>
            <a:endParaRPr lang="pl-PL" sz="3600" b="1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600" b="1" kern="100" dirty="0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Utrzymywanie sprawności poznawczej, w tym zdolności logicznego oraz abstrakcyjnego myślenia</a:t>
            </a:r>
            <a:endParaRPr lang="pl-PL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600" b="1" kern="100" dirty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Utrzymywanie poczucia satysfakcji  i zadowolenia z życia, z siebie samego</a:t>
            </a:r>
            <a:endParaRPr lang="pl-PL" sz="3600" kern="100" dirty="0">
              <a:solidFill>
                <a:srgbClr val="FF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1283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192A76-8427-462F-B7A1-0D227CF6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CC00"/>
                </a:solidFill>
              </a:rPr>
              <a:t>Oferta Poradni </a:t>
            </a:r>
            <a:r>
              <a:rPr lang="pl-PL" b="1" dirty="0" err="1">
                <a:solidFill>
                  <a:srgbClr val="00CC00"/>
                </a:solidFill>
              </a:rPr>
              <a:t>Psychogerontologicznej</a:t>
            </a:r>
            <a:r>
              <a:rPr lang="pl-PL" b="1" dirty="0">
                <a:solidFill>
                  <a:srgbClr val="00CC00"/>
                </a:solidFill>
              </a:rPr>
              <a:t> </a:t>
            </a:r>
            <a:br>
              <a:rPr lang="pl-PL" b="1" dirty="0">
                <a:solidFill>
                  <a:srgbClr val="00CC00"/>
                </a:solidFill>
              </a:rPr>
            </a:br>
            <a:r>
              <a:rPr lang="pl-PL" b="1" dirty="0">
                <a:solidFill>
                  <a:srgbClr val="00CC00"/>
                </a:solidFill>
              </a:rPr>
              <a:t>Fundacji Via </a:t>
            </a:r>
            <a:r>
              <a:rPr lang="pl-PL" b="1" dirty="0" err="1">
                <a:solidFill>
                  <a:srgbClr val="00CC00"/>
                </a:solidFill>
              </a:rPr>
              <a:t>Salutis</a:t>
            </a:r>
            <a:endParaRPr lang="pl-PL" b="1" dirty="0">
              <a:solidFill>
                <a:srgbClr val="00CC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D564E2-A42F-49DA-9F48-1E73BCA9D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Dla osób w wieku senioralnym</a:t>
            </a:r>
          </a:p>
          <a:p>
            <a:pPr marL="514350" indent="-514350">
              <a:buAutoNum type="alphaLcParenR"/>
            </a:pPr>
            <a:r>
              <a:rPr lang="pl-PL" dirty="0"/>
              <a:t>Grupowo</a:t>
            </a:r>
          </a:p>
          <a:p>
            <a:pPr marL="514350" indent="-514350">
              <a:buAutoNum type="alphaLcParenR"/>
            </a:pPr>
            <a:r>
              <a:rPr lang="pl-PL" dirty="0"/>
              <a:t>indywidulanie</a:t>
            </a:r>
          </a:p>
          <a:p>
            <a:r>
              <a:rPr lang="pl-PL" b="1" dirty="0"/>
              <a:t>Dla rodzin/osób zajmujących się asystenturą/ opieką nad osobą senioralną</a:t>
            </a:r>
          </a:p>
          <a:p>
            <a:pPr marL="514350" indent="-514350">
              <a:buAutoNum type="alphaLcParenR"/>
            </a:pPr>
            <a:r>
              <a:rPr lang="pl-PL" dirty="0"/>
              <a:t>grupowo</a:t>
            </a:r>
          </a:p>
          <a:p>
            <a:pPr marL="514350" indent="-514350">
              <a:buAutoNum type="alphaLcParenR"/>
            </a:pPr>
            <a:r>
              <a:rPr lang="pl-PL" dirty="0"/>
              <a:t>indywidulanie</a:t>
            </a:r>
          </a:p>
          <a:p>
            <a:r>
              <a:rPr lang="pl-PL" b="1" dirty="0"/>
              <a:t>Dla instytucji/organizacji</a:t>
            </a:r>
          </a:p>
        </p:txBody>
      </p:sp>
    </p:spTree>
    <p:extLst>
      <p:ext uri="{BB962C8B-B14F-4D97-AF65-F5344CB8AC3E}">
        <p14:creationId xmlns:p14="http://schemas.microsoft.com/office/powerpoint/2010/main" val="3358664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02ADF9-60AE-42D1-B06B-B1907858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CC00"/>
                </a:solidFill>
              </a:rPr>
              <a:t>Poradnia </a:t>
            </a:r>
            <a:r>
              <a:rPr lang="pl-PL" b="1" dirty="0" err="1">
                <a:solidFill>
                  <a:srgbClr val="00CC00"/>
                </a:solidFill>
              </a:rPr>
              <a:t>psychogerontologiczna</a:t>
            </a:r>
            <a:r>
              <a:rPr lang="pl-PL" b="1" dirty="0">
                <a:solidFill>
                  <a:srgbClr val="00CC00"/>
                </a:solidFill>
              </a:rPr>
              <a:t> </a:t>
            </a:r>
            <a:br>
              <a:rPr lang="pl-PL" b="1" dirty="0">
                <a:solidFill>
                  <a:srgbClr val="00CC00"/>
                </a:solidFill>
              </a:rPr>
            </a:br>
            <a:r>
              <a:rPr lang="pl-PL" b="1" dirty="0">
                <a:solidFill>
                  <a:srgbClr val="00CC00"/>
                </a:solidFill>
              </a:rPr>
              <a:t>Fundacji Via </a:t>
            </a:r>
            <a:r>
              <a:rPr lang="pl-PL" b="1" dirty="0" err="1">
                <a:solidFill>
                  <a:srgbClr val="00CC00"/>
                </a:solidFill>
              </a:rPr>
              <a:t>Salutis</a:t>
            </a:r>
            <a:endParaRPr lang="pl-PL" b="1" dirty="0">
              <a:solidFill>
                <a:srgbClr val="00CC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8ED655-04C0-4936-99A3-07D81BE24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b="1" dirty="0"/>
          </a:p>
          <a:p>
            <a:r>
              <a:rPr lang="pl-PL" b="1" dirty="0"/>
              <a:t>wykłady związane ze aspektami zdrowego życia i starzenia się</a:t>
            </a:r>
          </a:p>
          <a:p>
            <a:endParaRPr lang="pl-PL" b="1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warsztaty - planowanie i aktywizacja potencjału osób starszych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ndywidualne konsultacje/programy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19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313FFB-77C3-4772-9DE3-FAA226CF6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Dr Joanna Wawrzyniak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6C75599-EA4E-42B1-8E07-627E98279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3023" y="1690688"/>
            <a:ext cx="6140777" cy="44862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l-PL" sz="7200" b="1" dirty="0"/>
              <a:t>Dr pedagogiki na Uniwersytecie WSB </a:t>
            </a:r>
            <a:r>
              <a:rPr lang="pl-PL" sz="7200" b="1" dirty="0" err="1"/>
              <a:t>Merito</a:t>
            </a:r>
            <a:endParaRPr lang="pl-PL" sz="7200" b="1" dirty="0"/>
          </a:p>
          <a:p>
            <a:pPr marL="0" indent="0">
              <a:buNone/>
            </a:pPr>
            <a:endParaRPr lang="pl-PL" sz="7200" dirty="0"/>
          </a:p>
          <a:p>
            <a:pPr marL="0" indent="0">
              <a:buNone/>
            </a:pPr>
            <a:r>
              <a:rPr lang="pl-PL" sz="7200" dirty="0"/>
              <a:t>Specjalizuje się w badaniu biografii i edukacji osób dorosłych. </a:t>
            </a:r>
            <a:r>
              <a:rPr lang="pl-PL" sz="7200" dirty="0" err="1"/>
              <a:t>Edukatorka</a:t>
            </a:r>
            <a:r>
              <a:rPr lang="pl-PL" sz="7200" dirty="0"/>
              <a:t> zdrowia.</a:t>
            </a:r>
          </a:p>
          <a:p>
            <a:pPr marL="0" indent="0">
              <a:buNone/>
            </a:pPr>
            <a:endParaRPr lang="pl-PL" sz="7200" dirty="0"/>
          </a:p>
          <a:p>
            <a:pPr marL="0" indent="0">
              <a:buNone/>
            </a:pPr>
            <a:r>
              <a:rPr lang="pl-PL" sz="7200" dirty="0"/>
              <a:t>Autorka podręczników naukowych i metodycznych oraz artykułów  z obszaru gerontologii i andragogiki, w których skupia się na zagadnieniach funkcjonowania społecznego osób starszych, biograficzności, </a:t>
            </a:r>
            <a:r>
              <a:rPr lang="pl-PL" sz="7200" dirty="0" err="1"/>
              <a:t>stereotypizacji</a:t>
            </a:r>
            <a:r>
              <a:rPr lang="pl-PL" sz="7200" dirty="0"/>
              <a:t>, marginalizacji, edukacji i rozwoju w starości.</a:t>
            </a:r>
          </a:p>
          <a:p>
            <a:pPr marL="0" indent="0">
              <a:buNone/>
            </a:pPr>
            <a:endParaRPr lang="pl-PL" sz="7200" dirty="0"/>
          </a:p>
          <a:p>
            <a:pPr marL="0" indent="0">
              <a:buNone/>
            </a:pPr>
            <a:r>
              <a:rPr lang="pl-PL" sz="7200" dirty="0"/>
              <a:t>Pomysłodawczyni projektów aktywizujących osoby starsze „Szkoła Super Babć i Super Dziadków”.</a:t>
            </a:r>
          </a:p>
          <a:p>
            <a:pPr marL="0" indent="0">
              <a:buNone/>
            </a:pPr>
            <a:endParaRPr lang="pl-PL" sz="7200" dirty="0"/>
          </a:p>
          <a:p>
            <a:pPr marL="0" indent="0">
              <a:buNone/>
            </a:pPr>
            <a:r>
              <a:rPr lang="pl-PL" sz="7200" dirty="0"/>
              <a:t>Jest sekretarzem czasopisma „Exlibris Biblioteki Gerontologii Społecznej” , członkinią zespołu eksperckiego w Fundacji Via </a:t>
            </a:r>
            <a:r>
              <a:rPr lang="pl-PL" sz="7200" dirty="0" err="1"/>
              <a:t>Salutis</a:t>
            </a:r>
            <a:r>
              <a:rPr lang="pl-PL" sz="7200" dirty="0"/>
              <a:t>.</a:t>
            </a:r>
          </a:p>
          <a:p>
            <a:pPr marL="0" indent="0">
              <a:buNone/>
            </a:pPr>
            <a:endParaRPr lang="pl-PL" sz="8000" dirty="0"/>
          </a:p>
          <a:p>
            <a:pPr marL="0" indent="0">
              <a:buNone/>
            </a:pPr>
            <a:endParaRPr lang="pl-PL" sz="4500" dirty="0"/>
          </a:p>
          <a:p>
            <a:pPr marL="0" indent="0">
              <a:buNone/>
            </a:pPr>
            <a:endParaRPr lang="pl-PL" sz="1900" dirty="0"/>
          </a:p>
          <a:p>
            <a:pPr marL="0" indent="0">
              <a:buNone/>
            </a:pPr>
            <a:r>
              <a:rPr lang="pl-PL" sz="1900" dirty="0"/>
              <a:t> </a:t>
            </a:r>
          </a:p>
          <a:p>
            <a:pPr marL="0" indent="0">
              <a:buNone/>
            </a:pPr>
            <a:endParaRPr lang="pl-PL" sz="1900" dirty="0"/>
          </a:p>
          <a:p>
            <a:pPr marL="0" indent="0">
              <a:buNone/>
            </a:pPr>
            <a:endParaRPr lang="pl-PL" sz="2100" b="1" dirty="0">
              <a:effectLst/>
            </a:endParaRPr>
          </a:p>
          <a:p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0983FCB-6718-425C-A83B-6AEF9B3038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00" y="1690687"/>
            <a:ext cx="3010586" cy="4257626"/>
          </a:xfrm>
        </p:spPr>
      </p:pic>
    </p:spTree>
    <p:extLst>
      <p:ext uri="{BB962C8B-B14F-4D97-AF65-F5344CB8AC3E}">
        <p14:creationId xmlns:p14="http://schemas.microsoft.com/office/powerpoint/2010/main" val="1144730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313FFB-77C3-4772-9DE3-FAA226CF6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Alicja </a:t>
            </a:r>
            <a:r>
              <a:rPr lang="pl-PL" b="1" dirty="0" err="1">
                <a:solidFill>
                  <a:srgbClr val="00B050"/>
                </a:solidFill>
              </a:rPr>
              <a:t>Przepiórska</a:t>
            </a:r>
            <a:r>
              <a:rPr lang="pl-PL" b="1" dirty="0">
                <a:solidFill>
                  <a:srgbClr val="00B050"/>
                </a:solidFill>
              </a:rPr>
              <a:t> </a:t>
            </a:r>
            <a:r>
              <a:rPr lang="pl-PL" b="1" dirty="0" err="1">
                <a:solidFill>
                  <a:srgbClr val="00B050"/>
                </a:solidFill>
              </a:rPr>
              <a:t>Ułaszewska</a:t>
            </a:r>
            <a:r>
              <a:rPr lang="pl-PL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6C75599-EA4E-42B1-8E07-627E98279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3023" y="1690688"/>
            <a:ext cx="6140777" cy="4486275"/>
          </a:xfrm>
        </p:spPr>
        <p:txBody>
          <a:bodyPr>
            <a:normAutofit fontScale="25000" lnSpcReduction="20000"/>
          </a:bodyPr>
          <a:lstStyle/>
          <a:p>
            <a:r>
              <a:rPr lang="pl-PL" sz="8000" b="1" i="0" dirty="0" err="1">
                <a:solidFill>
                  <a:srgbClr val="000000"/>
                </a:solidFill>
                <a:effectLst/>
                <a:latin typeface="YADXm3pZ1HU 0"/>
              </a:rPr>
              <a:t>Psychogerontolożka</a:t>
            </a:r>
            <a:r>
              <a:rPr lang="pl-PL" sz="5000" b="1" i="0" dirty="0">
                <a:solidFill>
                  <a:srgbClr val="000000"/>
                </a:solidFill>
                <a:effectLst/>
                <a:latin typeface="YADXm3pZ1HU 0"/>
              </a:rPr>
              <a:t> </a:t>
            </a:r>
          </a:p>
          <a:p>
            <a:endParaRPr lang="pl-PL" sz="1900" dirty="0">
              <a:solidFill>
                <a:srgbClr val="000000"/>
              </a:solidFill>
              <a:latin typeface="YADXm3pZ1HU 0"/>
            </a:endParaRPr>
          </a:p>
          <a:p>
            <a:r>
              <a:rPr lang="pl-PL" sz="7200" i="0" dirty="0">
                <a:solidFill>
                  <a:srgbClr val="000000"/>
                </a:solidFill>
                <a:effectLst/>
                <a:latin typeface="YADXm3pZ1HU 0"/>
              </a:rPr>
              <a:t>Absolwentka Uniwersytetu Wrocławskiego filologii germańskiej oraz studiów podyplomowych z coachingu, psychologii społecznej, </a:t>
            </a:r>
            <a:r>
              <a:rPr lang="pl-PL" sz="7200" i="0" dirty="0" err="1">
                <a:solidFill>
                  <a:srgbClr val="000000"/>
                </a:solidFill>
                <a:effectLst/>
                <a:latin typeface="YADXm3pZ1HU 0"/>
              </a:rPr>
              <a:t>psychogerontologii</a:t>
            </a:r>
            <a:r>
              <a:rPr lang="pl-PL" sz="7200" i="0" dirty="0">
                <a:solidFill>
                  <a:srgbClr val="000000"/>
                </a:solidFill>
                <a:effectLst/>
                <a:latin typeface="YADXm3pZ1HU 0"/>
              </a:rPr>
              <a:t>. Certyfikowana mentorka i mediatorka.</a:t>
            </a:r>
            <a:endParaRPr lang="pl-PL" sz="7200" dirty="0">
              <a:solidFill>
                <a:srgbClr val="000000"/>
              </a:solidFill>
              <a:effectLst/>
              <a:latin typeface="YADXm3pZ1HU 0"/>
            </a:endParaRPr>
          </a:p>
          <a:p>
            <a:r>
              <a:rPr lang="pl-PL" sz="7200" i="0" dirty="0">
                <a:solidFill>
                  <a:srgbClr val="000000"/>
                </a:solidFill>
                <a:effectLst/>
                <a:latin typeface="YADXm3pZ1HU 0"/>
              </a:rPr>
              <a:t>Od ponad 20 lat związana z edukacją dorosłych, jako doradczyni zawodowa, trenerka i wykładowczyni, od 8 lat głównie tematyką senioralną. </a:t>
            </a:r>
          </a:p>
          <a:p>
            <a:r>
              <a:rPr lang="pl-PL" sz="7200" i="0" dirty="0">
                <a:solidFill>
                  <a:srgbClr val="000000"/>
                </a:solidFill>
                <a:effectLst/>
                <a:latin typeface="YADXm3pZ1HU 0"/>
              </a:rPr>
              <a:t>Pisze i koordynuje projekty. Prowadzi warsztaty rozwojowe i liderskie, terapię śmiechem oraz tańcem i ruchem.</a:t>
            </a:r>
          </a:p>
          <a:p>
            <a:r>
              <a:rPr lang="pl-PL" sz="7200" i="0" dirty="0">
                <a:solidFill>
                  <a:srgbClr val="000000"/>
                </a:solidFill>
                <a:effectLst/>
                <a:latin typeface="YADXm3pZ1HU 0"/>
              </a:rPr>
              <a:t>W 2019 roku założyła z mężem Fundację Via </a:t>
            </a:r>
            <a:r>
              <a:rPr lang="pl-PL" sz="7200" i="0" dirty="0" err="1">
                <a:solidFill>
                  <a:srgbClr val="000000"/>
                </a:solidFill>
                <a:effectLst/>
                <a:latin typeface="YADXm3pZ1HU 0"/>
              </a:rPr>
              <a:t>Salutis</a:t>
            </a:r>
            <a:r>
              <a:rPr lang="pl-PL" sz="7200" i="0" dirty="0">
                <a:solidFill>
                  <a:srgbClr val="000000"/>
                </a:solidFill>
                <a:effectLst/>
                <a:latin typeface="YADXm3pZ1HU 0"/>
              </a:rPr>
              <a:t>, której misją jest edukacja, aktywizacja i integracja osób w wieku senioralnym, edukacja </a:t>
            </a:r>
            <a:r>
              <a:rPr lang="pl-PL" sz="7200" i="0" dirty="0" err="1">
                <a:solidFill>
                  <a:srgbClr val="000000"/>
                </a:solidFill>
                <a:effectLst/>
                <a:latin typeface="YADXm3pZ1HU 0"/>
              </a:rPr>
              <a:t>psychogerontologiczna</a:t>
            </a:r>
            <a:r>
              <a:rPr lang="pl-PL" sz="7200" i="0" dirty="0">
                <a:solidFill>
                  <a:srgbClr val="000000"/>
                </a:solidFill>
                <a:effectLst/>
                <a:latin typeface="YADXm3pZ1HU 0"/>
              </a:rPr>
              <a:t>, a także szkolenia edukatorów senioralnych w oparciu o autorskie metody.</a:t>
            </a:r>
          </a:p>
          <a:p>
            <a:r>
              <a:rPr lang="pl-PL" sz="7200" dirty="0">
                <a:solidFill>
                  <a:srgbClr val="000000"/>
                </a:solidFill>
                <a:effectLst/>
                <a:latin typeface="YADXm3pZ1HU 0"/>
              </a:rPr>
              <a:t>Współautorka programu osiągania dobrostanu w wieku senioralnym</a:t>
            </a:r>
            <a:r>
              <a:rPr lang="pl-PL" sz="7200" dirty="0">
                <a:solidFill>
                  <a:srgbClr val="000000"/>
                </a:solidFill>
                <a:latin typeface="YADXm3pZ1HU 0"/>
              </a:rPr>
              <a:t> </a:t>
            </a:r>
            <a:r>
              <a:rPr lang="pl-PL" sz="7200" dirty="0" err="1">
                <a:solidFill>
                  <a:srgbClr val="000000"/>
                </a:solidFill>
                <a:latin typeface="YADXm3pZ1HU 0"/>
              </a:rPr>
              <a:t>wzMOCnieni</a:t>
            </a:r>
            <a:r>
              <a:rPr lang="pl-PL" sz="7200" dirty="0">
                <a:solidFill>
                  <a:srgbClr val="000000"/>
                </a:solidFill>
                <a:latin typeface="YADXm3pZ1HU 0"/>
              </a:rPr>
              <a:t>.</a:t>
            </a:r>
            <a:endParaRPr lang="pl-PL" sz="7200" dirty="0">
              <a:solidFill>
                <a:srgbClr val="000000"/>
              </a:solidFill>
              <a:effectLst/>
              <a:latin typeface="YADXm3pZ1HU 0"/>
            </a:endParaRP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4500" dirty="0"/>
          </a:p>
          <a:p>
            <a:pPr marL="0" indent="0">
              <a:buNone/>
            </a:pPr>
            <a:endParaRPr lang="pl-PL" sz="1900" dirty="0"/>
          </a:p>
          <a:p>
            <a:pPr marL="0" indent="0">
              <a:buNone/>
            </a:pPr>
            <a:r>
              <a:rPr lang="pl-PL" sz="1900" dirty="0"/>
              <a:t> </a:t>
            </a:r>
          </a:p>
          <a:p>
            <a:pPr marL="0" indent="0">
              <a:buNone/>
            </a:pPr>
            <a:endParaRPr lang="pl-PL" sz="1900" dirty="0"/>
          </a:p>
          <a:p>
            <a:pPr marL="0" indent="0">
              <a:buNone/>
            </a:pPr>
            <a:endParaRPr lang="pl-PL" sz="2100" b="1" dirty="0">
              <a:effectLst/>
            </a:endParaRPr>
          </a:p>
          <a:p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E2AA77F-F6FF-44CA-9A93-0F8A438CFF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08" y="1690688"/>
            <a:ext cx="2902287" cy="4351338"/>
          </a:xfrm>
        </p:spPr>
      </p:pic>
    </p:spTree>
    <p:extLst>
      <p:ext uri="{BB962C8B-B14F-4D97-AF65-F5344CB8AC3E}">
        <p14:creationId xmlns:p14="http://schemas.microsoft.com/office/powerpoint/2010/main" val="272110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313FFB-77C3-4772-9DE3-FAA226CF6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Agnieszka </a:t>
            </a:r>
            <a:r>
              <a:rPr lang="pl-PL" b="1" dirty="0" err="1">
                <a:solidFill>
                  <a:srgbClr val="00B050"/>
                </a:solidFill>
              </a:rPr>
              <a:t>Żelwetro</a:t>
            </a:r>
            <a:endParaRPr lang="pl-PL" b="1" dirty="0">
              <a:solidFill>
                <a:srgbClr val="00B050"/>
              </a:solidFill>
            </a:endParaRP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5C19EC8-6E05-4986-BFAB-2BBAC84937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92" y="1690688"/>
            <a:ext cx="3548587" cy="4258305"/>
          </a:xfrm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6C75599-EA4E-42B1-8E07-627E98279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3023" y="1690688"/>
            <a:ext cx="6140777" cy="44862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b="1" dirty="0">
                <a:effectLst/>
              </a:rPr>
              <a:t>Specjalistka psychologii klinicznej, neuropsycholożka</a:t>
            </a:r>
            <a:endParaRPr lang="pl-PL" b="1" dirty="0"/>
          </a:p>
          <a:p>
            <a:pPr marL="0" indent="0">
              <a:buNone/>
            </a:pPr>
            <a:r>
              <a:rPr lang="pl-PL" sz="2000" dirty="0"/>
              <a:t>Zajmuje się diagnostyką i terapią neuropsychologiczną. </a:t>
            </a:r>
          </a:p>
          <a:p>
            <a:pPr marL="0" indent="0">
              <a:buNone/>
            </a:pPr>
            <a:r>
              <a:rPr lang="pl-PL" sz="2000" dirty="0"/>
              <a:t>Główne obszary zainteresowań i pracy zawodowej obejmują problemy starzenia się w wymiarze poznawczym, emocjonalnym i osobowościowym. </a:t>
            </a:r>
          </a:p>
          <a:p>
            <a:pPr marL="0" indent="0">
              <a:buNone/>
            </a:pPr>
            <a:r>
              <a:rPr lang="pl-PL" sz="2000" dirty="0"/>
              <a:t>Przygotowuje i współprowadzi programy stymulacyjne dla osób zagrożonych procesem otępiennym i programy terapeutyczne dla osób z otępieniem.</a:t>
            </a:r>
          </a:p>
          <a:p>
            <a:pPr marL="0" indent="0">
              <a:buNone/>
            </a:pPr>
            <a:r>
              <a:rPr lang="pl-PL" sz="2000" dirty="0"/>
              <a:t>Na co dzień pracuje w Ośrodku Badawczo – Naukowo – Dydaktycznym Chorób Otępiennych Akademii Medycznej we Wrocławiu.</a:t>
            </a:r>
          </a:p>
          <a:p>
            <a:pPr marL="0" indent="0">
              <a:buNone/>
            </a:pP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Jest w trakcie przygotowywania pracy doktorskiej, we współpracy z Uniwersytetem </a:t>
            </a:r>
            <a:r>
              <a:rPr lang="pl-PL" sz="2000" dirty="0" err="1"/>
              <a:t>Complutense</a:t>
            </a:r>
            <a:r>
              <a:rPr lang="pl-PL" sz="2000" dirty="0"/>
              <a:t> w Madrycie.</a:t>
            </a:r>
          </a:p>
          <a:p>
            <a:pPr marL="0" indent="0">
              <a:buNone/>
            </a:pPr>
            <a:r>
              <a:rPr lang="pl-PL" sz="2000" dirty="0">
                <a:effectLst/>
              </a:rPr>
              <a:t>Au</a:t>
            </a:r>
            <a:r>
              <a:rPr lang="pl-PL" sz="2000" dirty="0"/>
              <a:t>torka innowacji społecznej „Teatr reminiscencyjny”</a:t>
            </a:r>
          </a:p>
          <a:p>
            <a:pPr marL="0" indent="0">
              <a:buNone/>
            </a:pPr>
            <a:r>
              <a:rPr lang="pl-PL" sz="2000" dirty="0"/>
              <a:t>Współzałożycielka Fundacji „Sztukowanie pamięci”.</a:t>
            </a:r>
            <a:endParaRPr lang="pl-PL" sz="2000" dirty="0">
              <a:effectLst/>
            </a:endParaRPr>
          </a:p>
          <a:p>
            <a:pPr marL="0" indent="0">
              <a:buNone/>
            </a:pPr>
            <a:endParaRPr lang="pl-PL" sz="2000" b="1" dirty="0"/>
          </a:p>
          <a:p>
            <a:pPr marL="0" indent="0">
              <a:buNone/>
            </a:pPr>
            <a:endParaRPr lang="pl-PL" b="1" dirty="0">
              <a:effectLst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1958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313FFB-77C3-4772-9DE3-FAA226CF6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Dr Marta </a:t>
            </a:r>
            <a:r>
              <a:rPr lang="pl-PL" b="1" dirty="0" err="1">
                <a:solidFill>
                  <a:srgbClr val="00B050"/>
                </a:solidFill>
              </a:rPr>
              <a:t>Ułaszewska</a:t>
            </a:r>
            <a:r>
              <a:rPr lang="pl-PL" b="1" dirty="0">
                <a:solidFill>
                  <a:srgbClr val="00B050"/>
                </a:solidFill>
              </a:rPr>
              <a:t> - Żuk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6C75599-EA4E-42B1-8E07-627E98279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3023" y="1690688"/>
            <a:ext cx="6140777" cy="44862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b="1" dirty="0"/>
              <a:t>Psycholożka, psychoterapeutka, trenerka rozwoju osobistego.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1900" dirty="0"/>
              <a:t>Specjalizuje się w tematyce związanej z udzielaniem wsparcia psychologicznego osobom doświadczającym trudności życiowych, przede wszystkim wskutek wcześniejszych traumatycznych wydarzeń oraz trudnych relacji.</a:t>
            </a:r>
          </a:p>
          <a:p>
            <a:pPr marL="0" indent="0">
              <a:buNone/>
            </a:pPr>
            <a:r>
              <a:rPr lang="pl-PL" sz="1900" dirty="0"/>
              <a:t> Jako terapeuta na ludzkie problemy patrzy w sposób integralny, łącząc ze sobą różne perspektywy i uwzględniając przede wszystkim sferę powiązań między ciałem a zjawiskami o naturze psychicznej i społecznej. </a:t>
            </a:r>
          </a:p>
          <a:p>
            <a:pPr marL="0" indent="0">
              <a:buNone/>
            </a:pPr>
            <a:r>
              <a:rPr lang="pl-PL" sz="1900" dirty="0"/>
              <a:t>Dzięki jej staraniom udało się rozpocząć w Polsce kursy </a:t>
            </a:r>
            <a:r>
              <a:rPr lang="pl-PL" sz="1900" dirty="0" err="1"/>
              <a:t>Somatic</a:t>
            </a:r>
            <a:r>
              <a:rPr lang="pl-PL" sz="1900" dirty="0"/>
              <a:t> </a:t>
            </a:r>
            <a:r>
              <a:rPr lang="pl-PL" sz="1900" dirty="0" err="1"/>
              <a:t>Experiencing</a:t>
            </a:r>
            <a:r>
              <a:rPr lang="pl-PL" sz="1900" dirty="0"/>
              <a:t> dla terapeutów.</a:t>
            </a:r>
          </a:p>
          <a:p>
            <a:pPr marL="0" indent="0">
              <a:buNone/>
            </a:pPr>
            <a:r>
              <a:rPr lang="pl-PL" sz="1900" dirty="0"/>
              <a:t>Założycielka Instytutu Terapii Psychosomatycznej.</a:t>
            </a:r>
          </a:p>
          <a:p>
            <a:pPr marL="0" indent="0">
              <a:buNone/>
            </a:pPr>
            <a:r>
              <a:rPr lang="pl-PL" sz="1900" dirty="0"/>
              <a:t>Współpracuje z Polskim Stowarzyszeniem </a:t>
            </a:r>
            <a:r>
              <a:rPr lang="pl-PL" sz="1900" dirty="0" err="1"/>
              <a:t>Somatic</a:t>
            </a:r>
            <a:r>
              <a:rPr lang="pl-PL" sz="1900" dirty="0"/>
              <a:t> </a:t>
            </a:r>
            <a:r>
              <a:rPr lang="pl-PL" sz="1900" dirty="0" err="1"/>
              <a:t>Experiencing</a:t>
            </a:r>
            <a:r>
              <a:rPr lang="pl-PL" sz="1900" dirty="0"/>
              <a:t>® </a:t>
            </a:r>
          </a:p>
          <a:p>
            <a:pPr marL="0" indent="0">
              <a:buNone/>
            </a:pPr>
            <a:endParaRPr lang="pl-PL" sz="1900" dirty="0"/>
          </a:p>
          <a:p>
            <a:pPr marL="0" indent="0">
              <a:buNone/>
            </a:pPr>
            <a:endParaRPr lang="pl-PL" sz="1900" dirty="0"/>
          </a:p>
          <a:p>
            <a:pPr marL="0" indent="0">
              <a:buNone/>
            </a:pPr>
            <a:endParaRPr lang="pl-PL" sz="2100" b="1" dirty="0">
              <a:effectLst/>
            </a:endParaRPr>
          </a:p>
          <a:p>
            <a:endParaRPr lang="pl-PL" dirty="0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39E12156-0A29-4C0D-A23B-33ED3C8EFB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3" y="1690689"/>
            <a:ext cx="4250604" cy="4250604"/>
          </a:xfrm>
        </p:spPr>
      </p:pic>
    </p:spTree>
    <p:extLst>
      <p:ext uri="{BB962C8B-B14F-4D97-AF65-F5344CB8AC3E}">
        <p14:creationId xmlns:p14="http://schemas.microsoft.com/office/powerpoint/2010/main" val="3104521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3" y="1342740"/>
            <a:ext cx="10515600" cy="3091493"/>
          </a:xfrm>
        </p:spPr>
      </p:pic>
    </p:spTree>
    <p:extLst>
      <p:ext uri="{BB962C8B-B14F-4D97-AF65-F5344CB8AC3E}">
        <p14:creationId xmlns:p14="http://schemas.microsoft.com/office/powerpoint/2010/main" val="2216276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ED1D6A2-BD07-4327-A4CD-39EBA604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Zaproszeni Goście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1820D41-CCB0-4E9E-AF1B-A4CE1E1B2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74" y="1574275"/>
            <a:ext cx="7235282" cy="4823521"/>
          </a:xfrm>
        </p:spPr>
      </p:pic>
    </p:spTree>
    <p:extLst>
      <p:ext uri="{BB962C8B-B14F-4D97-AF65-F5344CB8AC3E}">
        <p14:creationId xmlns:p14="http://schemas.microsoft.com/office/powerpoint/2010/main" val="1730140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817043-D2D8-41B8-9D07-8B675338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CC00"/>
                </a:solidFill>
              </a:rPr>
              <a:t>Ważne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83A509-990A-459B-80EB-EDA23398D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Indywidualne spotkania z </a:t>
            </a:r>
            <a:r>
              <a:rPr lang="pl-PL" dirty="0" err="1"/>
              <a:t>psychogerontologiem</a:t>
            </a:r>
            <a:r>
              <a:rPr lang="pl-PL" dirty="0"/>
              <a:t>, gerontologiem, psychologiem czy neuropsychologiem w Poradni nie są terapią, ani psychoterapią.</a:t>
            </a:r>
          </a:p>
          <a:p>
            <a:endParaRPr lang="pl-PL" dirty="0"/>
          </a:p>
          <a:p>
            <a:r>
              <a:rPr lang="pl-PL" dirty="0"/>
              <a:t>Są połączeniem mentoringu i coachingu, które zmierzają do wypracowania zdrowszych nawyków, lepszego zrozumienia ciała i umysłu na różnych etapach życia, utrzymania samodzielności oraz dobrania optymalnego sposobu opieki, gdy samodzielne życie nie jest już możliwe.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1170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6F1984-52B7-46FD-AB5C-F75F791A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14" y="457199"/>
            <a:ext cx="4310112" cy="428921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CC00"/>
                </a:solidFill>
              </a:rPr>
              <a:t/>
            </a:r>
            <a:br>
              <a:rPr lang="pl-PL" b="1" dirty="0">
                <a:solidFill>
                  <a:srgbClr val="00CC00"/>
                </a:solidFill>
              </a:rPr>
            </a:br>
            <a:r>
              <a:rPr lang="pl-PL" b="1" dirty="0">
                <a:solidFill>
                  <a:srgbClr val="00CC00"/>
                </a:solidFill>
              </a:rPr>
              <a:t>Gdzie nas znaleźć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7B06FF-B8F0-4122-B0E2-B9BE7FEF6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Fundacja Via </a:t>
            </a:r>
            <a:r>
              <a:rPr lang="pl-PL" dirty="0" err="1"/>
              <a:t>Salutis</a:t>
            </a:r>
            <a:r>
              <a:rPr lang="pl-PL" dirty="0"/>
              <a:t> ul. 1 Maja 4 w Wałbrzychu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Centrum Wspierania Inicjatyw Społecznych  w Świdnicy</a:t>
            </a:r>
          </a:p>
          <a:p>
            <a:endParaRPr lang="pl-PL" dirty="0"/>
          </a:p>
          <a:p>
            <a:r>
              <a:rPr lang="pl-PL" dirty="0">
                <a:hlinkClick r:id="rId2"/>
              </a:rPr>
              <a:t>www.viasalutis.org.pl</a:t>
            </a:r>
            <a:endParaRPr lang="pl-PL" dirty="0"/>
          </a:p>
          <a:p>
            <a:endParaRPr lang="pl-PL" dirty="0"/>
          </a:p>
          <a:p>
            <a:r>
              <a:rPr lang="pl-PL" dirty="0"/>
              <a:t>Facebook: Fundacja Via </a:t>
            </a:r>
            <a:r>
              <a:rPr lang="pl-PL" dirty="0" err="1"/>
              <a:t>Salutis</a:t>
            </a:r>
            <a:endParaRPr lang="pl-PL" dirty="0"/>
          </a:p>
          <a:p>
            <a:endParaRPr lang="pl-PL" dirty="0"/>
          </a:p>
          <a:p>
            <a:r>
              <a:rPr lang="pl-PL" dirty="0"/>
              <a:t>Mail: viasalutis.pl@gmail.com</a:t>
            </a:r>
          </a:p>
          <a:p>
            <a:endParaRPr lang="pl-PL" dirty="0"/>
          </a:p>
          <a:p>
            <a:r>
              <a:rPr lang="pl-PL" dirty="0"/>
              <a:t>Usługa Mobilnej Poradni </a:t>
            </a:r>
            <a:r>
              <a:rPr lang="pl-PL" dirty="0" err="1"/>
              <a:t>Psychogerontologicznej</a:t>
            </a:r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C7171AF-B65D-4C46-B0DF-5FA34D2A5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1" y="3991698"/>
            <a:ext cx="4069750" cy="270823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E0071F-6FD8-470F-80B7-6EBF2CBF6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57" y="1272882"/>
            <a:ext cx="3926164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54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Mobilna  Poradnia </a:t>
            </a: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0950"/>
            <a:ext cx="9401931" cy="4936014"/>
          </a:xfrm>
        </p:spPr>
      </p:pic>
    </p:spTree>
    <p:extLst>
      <p:ext uri="{BB962C8B-B14F-4D97-AF65-F5344CB8AC3E}">
        <p14:creationId xmlns:p14="http://schemas.microsoft.com/office/powerpoint/2010/main" val="3294213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22" y="436523"/>
            <a:ext cx="10473624" cy="5481197"/>
          </a:xfrm>
        </p:spPr>
      </p:pic>
    </p:spTree>
    <p:extLst>
      <p:ext uri="{BB962C8B-B14F-4D97-AF65-F5344CB8AC3E}">
        <p14:creationId xmlns:p14="http://schemas.microsoft.com/office/powerpoint/2010/main" val="833384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6" y="410892"/>
            <a:ext cx="10819304" cy="5662103"/>
          </a:xfrm>
        </p:spPr>
      </p:pic>
    </p:spTree>
    <p:extLst>
      <p:ext uri="{BB962C8B-B14F-4D97-AF65-F5344CB8AC3E}">
        <p14:creationId xmlns:p14="http://schemas.microsoft.com/office/powerpoint/2010/main" val="1007338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30D3264E-CD43-4853-B477-5EE88F8B0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735457"/>
            <a:ext cx="8702676" cy="4351338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92F2813-0DAF-4A6A-8DB4-04EF71CA2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6795"/>
            <a:ext cx="12192000" cy="17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15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F1AE63-EDBC-4283-B447-378CB20B9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17585"/>
            <a:ext cx="6172200" cy="5343465"/>
          </a:xfrm>
        </p:spPr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Dziękuję za uwagę i zapraszam do </a:t>
            </a:r>
            <a:r>
              <a:rPr lang="pl-PL" dirty="0" smtClean="0"/>
              <a:t>kontaktu </a:t>
            </a:r>
          </a:p>
          <a:p>
            <a:pPr marL="0" indent="0" algn="ctr">
              <a:buNone/>
            </a:pPr>
            <a:endParaRPr lang="pl-PL" dirty="0"/>
          </a:p>
          <a:p>
            <a:pPr algn="ctr"/>
            <a:endParaRPr lang="pl-PL" dirty="0"/>
          </a:p>
          <a:p>
            <a:pPr marL="0" indent="0" algn="ctr">
              <a:buNone/>
            </a:pPr>
            <a:r>
              <a:rPr lang="pl-PL" dirty="0"/>
              <a:t>Alicja </a:t>
            </a:r>
            <a:r>
              <a:rPr lang="pl-PL" dirty="0" err="1"/>
              <a:t>Przepiórska</a:t>
            </a:r>
            <a:r>
              <a:rPr lang="pl-PL" dirty="0"/>
              <a:t> </a:t>
            </a:r>
            <a:r>
              <a:rPr lang="pl-PL" dirty="0" err="1"/>
              <a:t>Ułaszewska</a:t>
            </a:r>
            <a:r>
              <a:rPr lang="pl-PL" dirty="0"/>
              <a:t> </a:t>
            </a:r>
          </a:p>
          <a:p>
            <a:pPr marL="0" indent="0" algn="ctr">
              <a:buNone/>
            </a:pPr>
            <a:r>
              <a:rPr lang="pl-PL" dirty="0" err="1"/>
              <a:t>Psychogerontolożka</a:t>
            </a:r>
            <a:r>
              <a:rPr lang="pl-PL" dirty="0"/>
              <a:t> </a:t>
            </a:r>
          </a:p>
          <a:p>
            <a:pPr marL="0" indent="0" algn="ctr">
              <a:buNone/>
            </a:pPr>
            <a:r>
              <a:rPr lang="pl-PL" dirty="0"/>
              <a:t>Fundacja Via </a:t>
            </a:r>
            <a:r>
              <a:rPr lang="pl-PL" dirty="0" err="1"/>
              <a:t>Salutis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BB0A134-86F8-44C4-9873-ED762032F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697256"/>
            <a:ext cx="3714118" cy="46426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85D4527-B37F-4740-9C77-DE54425BB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5460"/>
            <a:ext cx="10516511" cy="153022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7D90B89-7AA2-490A-BB22-70FE4E6AD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64" y="5389621"/>
            <a:ext cx="1523810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02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89FEDA9-79CC-4D4A-AED6-B2859C1F6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365125"/>
            <a:ext cx="10129520" cy="1778635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CC00"/>
                </a:solidFill>
                <a:latin typeface="Arial Black" panose="020B0A04020102020204" pitchFamily="34" charset="0"/>
              </a:rPr>
              <a:t>				PORADNIA </a:t>
            </a:r>
            <a:br>
              <a:rPr lang="pl-PL" b="1" dirty="0">
                <a:solidFill>
                  <a:srgbClr val="00CC00"/>
                </a:solidFill>
                <a:latin typeface="Arial Black" panose="020B0A04020102020204" pitchFamily="34" charset="0"/>
              </a:rPr>
            </a:br>
            <a:r>
              <a:rPr lang="pl-PL" b="1" dirty="0">
                <a:solidFill>
                  <a:srgbClr val="00CC00"/>
                </a:solidFill>
                <a:latin typeface="Arial Black" panose="020B0A04020102020204" pitchFamily="34" charset="0"/>
              </a:rPr>
              <a:t>    PSYCHOGERONTOLOGICZNA</a:t>
            </a:r>
            <a:r>
              <a:rPr lang="pl-PL" dirty="0">
                <a:solidFill>
                  <a:srgbClr val="00CC00"/>
                </a:solidFill>
              </a:rPr>
              <a:t/>
            </a:r>
            <a:br>
              <a:rPr lang="pl-PL" dirty="0">
                <a:solidFill>
                  <a:srgbClr val="00CC00"/>
                </a:solidFill>
              </a:rPr>
            </a:br>
            <a:r>
              <a:rPr lang="pl-PL" dirty="0">
                <a:solidFill>
                  <a:srgbClr val="00CC00"/>
                </a:solidFill>
              </a:rPr>
              <a:t>				</a:t>
            </a:r>
            <a:r>
              <a:rPr lang="pl-PL" b="1" dirty="0">
                <a:solidFill>
                  <a:srgbClr val="00CC00"/>
                </a:solidFill>
                <a:latin typeface="Arial Black" panose="020B0A04020102020204" pitchFamily="34" charset="0"/>
              </a:rPr>
              <a:t>Via </a:t>
            </a:r>
            <a:r>
              <a:rPr lang="pl-PL" b="1" dirty="0" err="1">
                <a:solidFill>
                  <a:srgbClr val="00CC00"/>
                </a:solidFill>
                <a:latin typeface="Arial Black" panose="020B0A04020102020204" pitchFamily="34" charset="0"/>
              </a:rPr>
              <a:t>Salutis</a:t>
            </a:r>
            <a:endParaRPr lang="pl-PL" b="1" dirty="0">
              <a:solidFill>
                <a:srgbClr val="00CC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F808E5D-607A-4488-99FD-F8C389D22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601" y="2489200"/>
            <a:ext cx="9682479" cy="42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1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662195-95D5-44BA-BAD6-A098E1A77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CC00"/>
                </a:solidFill>
              </a:rPr>
              <a:t>Gerontologia</a:t>
            </a:r>
            <a:r>
              <a:rPr lang="pl-PL" dirty="0">
                <a:solidFill>
                  <a:srgbClr val="00CC00"/>
                </a:solidFill>
              </a:rPr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15B258-25BB-46A0-90EA-33AC6CEC8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Gerontologia to dziedzina nauki, która zajmuje się badaniem procesów starzenia się oraz zagadnień związanych z ludzkim starzeniem się.</a:t>
            </a:r>
          </a:p>
          <a:p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Jest to interdyscyplinarna dziedzina, łącząca elementy biologii, psychologii, socjologii, medycyny i innych nauk, aby zrozumieć i poprawić jakość życia osób starszych.</a:t>
            </a: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gerontologii jest nie tylko zrozumienie procesów starzenia się, ale także </a:t>
            </a:r>
            <a:r>
              <a:rPr lang="pl-PL" sz="2800" b="1" kern="100" dirty="0">
                <a:solidFill>
                  <a:srgbClr val="00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rozwijanie strategii i rozwiązań mających na celu poprawę jakości życia osób starszych</a:t>
            </a:r>
            <a:r>
              <a:rPr lang="pl-P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oraz dostosowanie społeczeństw do zmieniającej się demografii - charakteryzującej się coraz większym odsetkiem ludzi </a:t>
            </a:r>
            <a:br>
              <a:rPr lang="pl-P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starszym wieku.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684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D477FC-41B3-4F7E-8179-B7E178966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>
                <a:solidFill>
                  <a:srgbClr val="00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Główne obszary zainteresowania gerontologii </a:t>
            </a:r>
            <a:endParaRPr lang="pl-PL" dirty="0">
              <a:solidFill>
                <a:srgbClr val="00CC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8961AD-5DF7-4AD0-93EA-B46D06B45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l-PL" sz="2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Biologia starzenia się</a:t>
            </a:r>
            <a:r>
              <a:rPr lang="pl-PL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czyli badania nad procesami biologicznymi, które zachodzą </a:t>
            </a:r>
            <a:br>
              <a:rPr lang="pl-PL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organizmach ludzkich wraz z wiekiem. Obejmuje to zmiany w komórkach, narządach, układzie odpornościowym itp.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l-PL" sz="2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Psychologia starzenia się</a:t>
            </a:r>
            <a:r>
              <a:rPr lang="pl-PL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czyli analiza aspektów psychicznych związanych z procesem starzenia się. Gerontolodzy zwracają uwagę na kwestie takie jak zdrowie psychiczne, samopoczucie emocjonalne, zmiany w funkcjonowaniu mózgu i radzenie sobie z utratą bliskich.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l-PL" sz="2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Socjologia starzenia się</a:t>
            </a:r>
            <a:r>
              <a:rPr lang="pl-PL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czyli badanie roli osób starszych w społeczeństwie, relacji międzypokoleniowych, problemów społecznych związanych z procesem starzenia się, takich jak opieka nad osobami starszymi czy izolacja społeczna.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l-PL" sz="2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Medycyna geriatryczna</a:t>
            </a:r>
            <a:r>
              <a:rPr lang="pl-PL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która specjalizacja medyczna zajmująca się leczeniem </a:t>
            </a:r>
            <a:br>
              <a:rPr lang="pl-PL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opieką nad osobami starszymi, ze szczególnym uwzględnieniem unikalnych potrzeb zdrowotnych tej grupy wiekowej.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l-PL" sz="29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Gerontotechnologia</a:t>
            </a:r>
            <a:r>
              <a:rPr lang="pl-PL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obejmująca badanie i rozwijanie technologii mających na celu poprawę jakości życia osób starszych, wspieranie ich niezależności i umożliwienie aktywnego życia.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pl-PL" sz="2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Edukacja gerontologiczna</a:t>
            </a:r>
            <a:r>
              <a:rPr lang="pl-PL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działająca na rzecz edukacji społeczeństwa na temat procesów starzenia się, niwelując stereotypy związane z wiekiem i promując aktywne podejście do starzenia się.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9616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F7AE6828-D001-4961-A2DF-EE1A1E0B73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3912923"/>
              </p:ext>
            </p:extLst>
          </p:nvPr>
        </p:nvGraphicFramePr>
        <p:xfrm>
          <a:off x="838200" y="876693"/>
          <a:ext cx="10515600" cy="530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231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29BAA7-662B-46C5-8004-417C9C783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z="2800" kern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l-PL" kern="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l-PL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Odzwierciedla sytuację społeczną jednostki związaną z jej miejscem </a:t>
            </a:r>
            <a:r>
              <a:rPr lang="pl-PL" sz="2800" kern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społeczeństwie </a:t>
            </a:r>
            <a:r>
              <a:rPr lang="pl-PL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oraz pełnieniem przez nią określonych ról (babci/ dziadka, rola emeryta/emerytki, rola użytkownika czasu wolnego, działacza społecznego, pracownika, twórcy, artysty, ….). </a:t>
            </a:r>
          </a:p>
          <a:p>
            <a:r>
              <a:rPr lang="pl-PL" kern="0" dirty="0">
                <a:latin typeface="Calibri" panose="020F0502020204030204" pitchFamily="34" charset="0"/>
                <a:ea typeface="Calibri" panose="020F0502020204030204" pitchFamily="34" charset="0"/>
              </a:rPr>
              <a:t>Zmiana </a:t>
            </a:r>
            <a:r>
              <a:rPr lang="pl-PL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postrzegania seniorów – jako osób, które mają swoje marzenia, cele życiowe oraz różnorodne zainteresowania.</a:t>
            </a:r>
            <a:endParaRPr lang="pl-PL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kern="0" dirty="0">
              <a:latin typeface="Calibri" panose="020F0502020204030204" pitchFamily="34" charset="0"/>
            </a:endParaRP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3BD0CC2-6B0C-4335-BEB9-38C244A52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4202"/>
            <a:ext cx="1905000" cy="179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30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CAE65E-D826-466E-AFE1-C5C96103B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pl-PL" sz="2800" kern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l-PL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Wiąże się ze stopniem ogólnej sprawności  i żywotności organizmu. Jest istotna  w podejmowaniu aktywności, w tym  pracy zawodowej po przejściu na emeryturę. </a:t>
            </a:r>
          </a:p>
          <a:p>
            <a:r>
              <a:rPr lang="pl-PL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Wiek nie jest jednoznacznym wskaźnikiem, gdyż jakość i tempo starzenia się są w dużej mierze zależne od indywidualnych cech człowieka. </a:t>
            </a:r>
          </a:p>
          <a:p>
            <a:r>
              <a:rPr lang="pl-PL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Mimo nieodwracalności starzenia się, można ten proces spowolnić, opóźnić poprzez aktywność i zdrowy styl życia. Jest to o tyle istotne, że biologiczny aspekt starości wpływa na sferę psychiczną człowieka, ta zaś ma duże znaczenie dla jakości życia i poczucia zadowolenia z niego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243E3E1-3E5E-4A90-A65F-E07E0FBB3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0" y="159230"/>
            <a:ext cx="1920406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36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AF1D93-1E89-498D-95F5-BA7D87DAE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l-PL" dirty="0"/>
          </a:p>
          <a:p>
            <a:r>
              <a:rPr lang="pl-PL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ocenę funkcji intelektualnych, sprawności zmysłów i zdolności do przystosowania się człowieka. </a:t>
            </a:r>
          </a:p>
          <a:p>
            <a:r>
              <a:rPr lang="pl-PL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Psychiczne funkcjonowanie w starości jest  w dużym stopniu uzależnione od społecznej aktywności i biologicznej sprawności człowieka.</a:t>
            </a:r>
          </a:p>
          <a:p>
            <a:r>
              <a:rPr lang="pl-PL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z kolei związane jest  z przystosowaniem się człowieka do własnej starości, z umiejętnością radzenia sobie  z codziennym funkcjonowaniem, ze stawianiem sobie celów i dążeniem do ich realizacji, z podejmowaniem nowych działań, uczeniem się i nawiązywaniem relacji.</a:t>
            </a:r>
            <a:endParaRPr lang="pl-PL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7459A93-92F1-4E3A-AE00-55E604009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67" y="146649"/>
            <a:ext cx="2162503" cy="21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654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1473</Words>
  <Application>Microsoft Office PowerPoint</Application>
  <PresentationFormat>Panoramiczny</PresentationFormat>
  <Paragraphs>136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Times New Roman</vt:lpstr>
      <vt:lpstr>YADXm3pZ1HU 0</vt:lpstr>
      <vt:lpstr>Motyw pakietu Office</vt:lpstr>
      <vt:lpstr>    PORADNIA       PSYCHOGERONTOLOGICZNA  </vt:lpstr>
      <vt:lpstr>Prezentacja programu PowerPoint</vt:lpstr>
      <vt:lpstr>    PORADNIA      PSYCHOGERONTOLOGICZNA     Via Salutis</vt:lpstr>
      <vt:lpstr>Gerontologia </vt:lpstr>
      <vt:lpstr>Główne obszary zainteresowania gerontologii </vt:lpstr>
      <vt:lpstr>Prezentacja programu PowerPoint</vt:lpstr>
      <vt:lpstr>Prezentacja programu PowerPoint</vt:lpstr>
      <vt:lpstr>Prezentacja programu PowerPoint</vt:lpstr>
      <vt:lpstr>Prezentacja programu PowerPoint</vt:lpstr>
      <vt:lpstr>Przesłania </vt:lpstr>
      <vt:lpstr>Psychogerontologia </vt:lpstr>
      <vt:lpstr>Po co Poradnia Psychogerontologiczna ?</vt:lpstr>
      <vt:lpstr>Prezentacja programu PowerPoint</vt:lpstr>
      <vt:lpstr>Oferta Poradni Psychogerontologicznej  Fundacji Via Salutis</vt:lpstr>
      <vt:lpstr>Poradnia psychogerontologiczna  Fundacji Via Salutis</vt:lpstr>
      <vt:lpstr>Dr Joanna Wawrzyniak</vt:lpstr>
      <vt:lpstr>Alicja Przepiórska Ułaszewska </vt:lpstr>
      <vt:lpstr>Agnieszka Żelwetro</vt:lpstr>
      <vt:lpstr>Dr Marta Ułaszewska - Żuk</vt:lpstr>
      <vt:lpstr>Zaproszeni Goście</vt:lpstr>
      <vt:lpstr>Ważne </vt:lpstr>
      <vt:lpstr> Gdzie nas znaleźć</vt:lpstr>
      <vt:lpstr>Mobilna  Poradnia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PORADNIA       PSYCHOGERONTOLOGICZNA</dc:title>
  <dc:creator>User</dc:creator>
  <cp:lastModifiedBy>User</cp:lastModifiedBy>
  <cp:revision>31</cp:revision>
  <cp:lastPrinted>2023-11-22T19:09:07Z</cp:lastPrinted>
  <dcterms:created xsi:type="dcterms:W3CDTF">2023-11-21T03:19:36Z</dcterms:created>
  <dcterms:modified xsi:type="dcterms:W3CDTF">2025-03-06T13:29:55Z</dcterms:modified>
</cp:coreProperties>
</file>